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7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92EF5-2D5B-40E0-85F2-5C4BEF708CF8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© Althoff / Westhus, 06/07</a:t>
            </a:r>
          </a:p>
        </p:txBody>
      </p:sp>
    </p:spTree>
  </p:cSld>
  <p:clrMapOvr>
    <a:masterClrMapping/>
  </p:clrMapOvr>
  <p:transition advTm="3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C9060-BE19-4014-B6C9-0867A15F6690}" type="datetimeFigureOut">
              <a:rPr lang="de-DE" smtClean="0"/>
              <a:t>09.10.2012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D021F-78F6-495A-86FC-FE8AC22BA676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21" name="Picture 5" descr="Bebit-G-plus"/>
          <p:cNvPicPr>
            <a:picLocks noGrp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00188" y="1500188"/>
            <a:ext cx="5616575" cy="4233862"/>
          </a:xfrm>
          <a:noFill/>
          <a:ln w="25400">
            <a:solidFill>
              <a:schemeClr val="tx1"/>
            </a:solidFill>
          </a:ln>
        </p:spPr>
      </p:pic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4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10206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60" y="548680"/>
            <a:ext cx="7776865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6564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619250" y="2492375"/>
            <a:ext cx="6337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pic>
        <p:nvPicPr>
          <p:cNvPr id="463876" name="Picture 4" descr="abgetragene Decke + Spritz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5800" y="1928813"/>
            <a:ext cx="2249488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877" name="Picture 5" descr="vorspritz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6263" y="1928813"/>
            <a:ext cx="2249487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878" name="Picture 6" descr="kick´n´ro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413" y="387191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879" name="Picture 7" descr="Ausrollen-Überlappu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5800" y="3871913"/>
            <a:ext cx="2249488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880" name="Picture 8" descr="Riss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663" y="1928813"/>
            <a:ext cx="2432050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881" name="Picture 9" descr="Maßschneiden"/>
          <p:cNvPicPr>
            <a:picLocks noChangeAspect="1" noChangeArrowheads="1"/>
          </p:cNvPicPr>
          <p:nvPr/>
        </p:nvPicPr>
        <p:blipFill>
          <a:blip r:embed="rId7" cstate="print"/>
          <a:srcRect l="6018"/>
          <a:stretch>
            <a:fillRect/>
          </a:stretch>
        </p:blipFill>
        <p:spPr bwMode="auto">
          <a:xfrm>
            <a:off x="5673725" y="3871913"/>
            <a:ext cx="22558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3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3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3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3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3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3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3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3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3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3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3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3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619250" y="2492375"/>
            <a:ext cx="6337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pic>
        <p:nvPicPr>
          <p:cNvPr id="464900" name="Picture 4" descr="easy to c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763" y="2071688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4901" name="Picture 5" descr="Baustellenverkehr"/>
          <p:cNvPicPr>
            <a:picLocks noChangeAspect="1" noChangeArrowheads="1"/>
          </p:cNvPicPr>
          <p:nvPr/>
        </p:nvPicPr>
        <p:blipFill>
          <a:blip r:embed="rId3" cstate="print"/>
          <a:srcRect t="7538" b="27745"/>
          <a:stretch>
            <a:fillRect/>
          </a:stretch>
        </p:blipFill>
        <p:spPr bwMode="auto">
          <a:xfrm>
            <a:off x="3105150" y="2071688"/>
            <a:ext cx="2374900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4902" name="Picture 6" descr="Baustellenverkehr2"/>
          <p:cNvPicPr>
            <a:picLocks noChangeAspect="1" noChangeArrowheads="1"/>
          </p:cNvPicPr>
          <p:nvPr/>
        </p:nvPicPr>
        <p:blipFill>
          <a:blip r:embed="rId4" cstate="print"/>
          <a:srcRect b="15993"/>
          <a:stretch>
            <a:fillRect/>
          </a:stretch>
        </p:blipFill>
        <p:spPr bwMode="auto">
          <a:xfrm>
            <a:off x="5697538" y="2071688"/>
            <a:ext cx="2357437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4903" name="Picture 7" descr="IMG_02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3" y="408781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4904" name="Picture 8" descr="IMG_0212"/>
          <p:cNvPicPr>
            <a:picLocks noChangeAspect="1" noChangeArrowheads="1"/>
          </p:cNvPicPr>
          <p:nvPr/>
        </p:nvPicPr>
        <p:blipFill>
          <a:blip r:embed="rId6" cstate="print"/>
          <a:srcRect t="15932" b="27255"/>
          <a:stretch>
            <a:fillRect/>
          </a:stretch>
        </p:blipFill>
        <p:spPr bwMode="auto">
          <a:xfrm>
            <a:off x="3105150" y="4087813"/>
            <a:ext cx="23764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4905" name="Picture 9" descr="Bohrkern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72138" y="408781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4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4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4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4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4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4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4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4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4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4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4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4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IC0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4611" t="7257" r="11227" b="21812"/>
          <a:stretch>
            <a:fillRect/>
          </a:stretch>
        </p:blipFill>
        <p:spPr>
          <a:xfrm>
            <a:off x="857250" y="1477963"/>
            <a:ext cx="2665413" cy="2808287"/>
          </a:xfr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744913" y="1643063"/>
            <a:ext cx="5113337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Cracking is a well known problem in bituminous road surfaces</a:t>
            </a:r>
            <a:r>
              <a:rPr lang="de-DE" sz="2400" dirty="0"/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de-DE" sz="5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Cracking can result from different causes</a:t>
            </a:r>
            <a:r>
              <a:rPr lang="de-DE" sz="2400" dirty="0"/>
              <a:t>: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de-DE" sz="500" dirty="0"/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-"/>
            </a:pPr>
            <a:r>
              <a:rPr lang="en-GB" sz="2400" dirty="0"/>
              <a:t>heavy load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-"/>
            </a:pPr>
            <a:r>
              <a:rPr lang="en-GB" sz="2400" dirty="0"/>
              <a:t>Soft </a:t>
            </a:r>
            <a:r>
              <a:rPr lang="en-GB" sz="2400" dirty="0" err="1"/>
              <a:t>subgrade</a:t>
            </a:r>
            <a:endParaRPr lang="en-GB" sz="2400" dirty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673100" y="4367213"/>
            <a:ext cx="813752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-"/>
            </a:pPr>
            <a:r>
              <a:rPr lang="en-GB" sz="2400"/>
              <a:t>poor construction of the road surface</a:t>
            </a:r>
            <a:r>
              <a:rPr lang="de-DE" sz="2400"/>
              <a:t> </a:t>
            </a:r>
            <a:endParaRPr lang="de-DE" sz="50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-"/>
            </a:pPr>
            <a:r>
              <a:rPr lang="en-GB" sz="2400"/>
              <a:t>variations in temperature</a:t>
            </a:r>
            <a:r>
              <a:rPr lang="de-DE" sz="2400"/>
              <a:t> / </a:t>
            </a:r>
            <a:r>
              <a:rPr lang="en-GB" sz="2400"/>
              <a:t>freeze - thaw cycles</a:t>
            </a:r>
            <a:r>
              <a:rPr lang="de-DE" sz="2400"/>
              <a:t> </a:t>
            </a:r>
          </a:p>
        </p:txBody>
      </p:sp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IC0001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1643063"/>
            <a:ext cx="3556000" cy="3671887"/>
          </a:xfr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500563" y="2330450"/>
            <a:ext cx="4033837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de-DE" sz="5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The surface should be smooth and clean.</a:t>
            </a:r>
            <a:endParaRPr lang="de-DE" sz="24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de-DE" sz="3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Cracks and holes </a:t>
            </a:r>
            <a:r>
              <a:rPr lang="en-GB" sz="2400" dirty="0" smtClean="0"/>
              <a:t>have </a:t>
            </a:r>
            <a:r>
              <a:rPr lang="en-GB" sz="2400" dirty="0"/>
              <a:t>to be filled and compacted.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en-GB" sz="300" dirty="0"/>
          </a:p>
        </p:txBody>
      </p:sp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214813" y="1624013"/>
            <a:ext cx="442753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dirty="0"/>
              <a:t>The surface must be dry and the temperature should be +10° C minimum</a:t>
            </a:r>
            <a:r>
              <a:rPr lang="de-DE" dirty="0"/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dirty="0"/>
              <a:t>The reconstructing area is  to be sprayed with a </a:t>
            </a:r>
            <a:r>
              <a:rPr lang="en-GB" dirty="0" err="1"/>
              <a:t>PmB</a:t>
            </a:r>
            <a:r>
              <a:rPr lang="en-GB" dirty="0"/>
              <a:t> </a:t>
            </a:r>
            <a:r>
              <a:rPr lang="en-GB" dirty="0" err="1" smtClean="0"/>
              <a:t>tackcoat</a:t>
            </a:r>
            <a:r>
              <a:rPr lang="en-GB" dirty="0" smtClean="0"/>
              <a:t> </a:t>
            </a:r>
            <a:r>
              <a:rPr lang="en-GB" dirty="0"/>
              <a:t>with an amount of </a:t>
            </a:r>
            <a:r>
              <a:rPr lang="en-GB" dirty="0" smtClean="0"/>
              <a:t>60 </a:t>
            </a:r>
            <a:r>
              <a:rPr lang="en-GB" dirty="0"/>
              <a:t>- 70 % bitumen. The softening point of the Emulsion has to be 10 °C over the temperature of the reconstructing area </a:t>
            </a:r>
            <a:r>
              <a:rPr lang="de-DE" dirty="0" err="1"/>
              <a:t>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time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/>
              <a:t>installation</a:t>
            </a:r>
            <a:r>
              <a:rPr lang="de-DE" dirty="0"/>
              <a:t>.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571500" y="4000504"/>
            <a:ext cx="7921625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r>
              <a:rPr lang="de-DE" dirty="0"/>
              <a:t>	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dirty="0"/>
              <a:t>The amount of </a:t>
            </a:r>
            <a:r>
              <a:rPr lang="en-GB" dirty="0" err="1" smtClean="0"/>
              <a:t>tackcoat</a:t>
            </a:r>
            <a:r>
              <a:rPr lang="en-GB" dirty="0" smtClean="0"/>
              <a:t> </a:t>
            </a:r>
            <a:r>
              <a:rPr lang="en-GB" dirty="0"/>
              <a:t>depends on the surface. For flat surfaces is about 500 to 800 g/m², for grades of up to a maximum of 8% decline or very porous surfaces tack coat up to 1000 g/m² can be needed. </a:t>
            </a:r>
            <a:endParaRPr lang="de-DE" dirty="0"/>
          </a:p>
        </p:txBody>
      </p:sp>
      <p:pic>
        <p:nvPicPr>
          <p:cNvPr id="28676" name="Picture 4" descr="PIC000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7713" y="1714500"/>
            <a:ext cx="3252787" cy="2308225"/>
          </a:xfrm>
          <a:noFill/>
        </p:spPr>
      </p:pic>
      <p:sp>
        <p:nvSpPr>
          <p:cNvPr id="28677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28625" y="1571625"/>
            <a:ext cx="792162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After the tack coat becomes </a:t>
            </a:r>
            <a:r>
              <a:rPr lang="en-GB" sz="2400" dirty="0" smtClean="0"/>
              <a:t>sticky (the colour of the </a:t>
            </a:r>
            <a:r>
              <a:rPr lang="en-GB" sz="2400" dirty="0" err="1" smtClean="0"/>
              <a:t>tackcoat</a:t>
            </a:r>
            <a:r>
              <a:rPr lang="en-GB" sz="2400" dirty="0" smtClean="0"/>
              <a:t> turns from brown into black) </a:t>
            </a:r>
            <a:r>
              <a:rPr lang="en-GB" sz="2400" b="1" dirty="0" err="1"/>
              <a:t>Bebit</a:t>
            </a:r>
            <a:r>
              <a:rPr lang="en-GB" sz="2400" b="1" dirty="0"/>
              <a:t> G Plus </a:t>
            </a:r>
            <a:r>
              <a:rPr lang="en-GB" sz="2400" dirty="0"/>
              <a:t>can be rolled </a:t>
            </a:r>
            <a:r>
              <a:rPr lang="en-GB" sz="2400" dirty="0" smtClean="0"/>
              <a:t>out and pressed on with a brush.</a:t>
            </a:r>
            <a:endParaRPr lang="en-GB" sz="24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To reach an ideal adhesion the width of the sprayed area should overlap the total width of </a:t>
            </a:r>
            <a:r>
              <a:rPr lang="en-GB" sz="2400" b="1" dirty="0" err="1"/>
              <a:t>Bebit</a:t>
            </a:r>
            <a:r>
              <a:rPr lang="en-GB" sz="2400" b="1" dirty="0"/>
              <a:t> G Plus</a:t>
            </a:r>
            <a:r>
              <a:rPr lang="en-GB" sz="2400" b="1" baseline="40000" dirty="0">
                <a:sym typeface="Symbol" pitchFamily="18" charset="2"/>
              </a:rPr>
              <a:t> </a:t>
            </a:r>
            <a:r>
              <a:rPr lang="en-GB" sz="2400" dirty="0"/>
              <a:t>about 15 cm each side.</a:t>
            </a:r>
            <a:endParaRPr lang="en-GB" sz="500" dirty="0"/>
          </a:p>
        </p:txBody>
      </p:sp>
      <p:sp>
        <p:nvSpPr>
          <p:cNvPr id="29699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  <p:pic>
        <p:nvPicPr>
          <p:cNvPr id="29701" name="Picture 2" descr="C:\Users\Stefan Bermüller\Desktop\CD BEBITAußendienst\Verlegung BEBIT Aschaffenburg\CIMG6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3643313"/>
            <a:ext cx="3214688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Legende mit Linie 1 8"/>
          <p:cNvSpPr>
            <a:spLocks/>
          </p:cNvSpPr>
          <p:nvPr/>
        </p:nvSpPr>
        <p:spPr bwMode="auto">
          <a:xfrm>
            <a:off x="3214678" y="4500570"/>
            <a:ext cx="785812" cy="714375"/>
          </a:xfrm>
          <a:prstGeom prst="borderCallout1">
            <a:avLst>
              <a:gd name="adj1" fmla="val 1678"/>
              <a:gd name="adj2" fmla="val 96717"/>
              <a:gd name="adj3" fmla="val -142606"/>
              <a:gd name="adj4" fmla="val 539330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de-DE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395788" y="1500188"/>
            <a:ext cx="4033837" cy="278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/>
              <a:t>Drapes and wrinkles      during installation of </a:t>
            </a:r>
            <a:r>
              <a:rPr lang="en-GB" sz="2400" b="1"/>
              <a:t>Bebit G Plus</a:t>
            </a:r>
            <a:r>
              <a:rPr lang="en-GB" sz="2400"/>
              <a:t> have to be avoided</a:t>
            </a:r>
            <a:r>
              <a:rPr lang="de-DE" sz="2400"/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de-DE" sz="30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/>
              <a:t>In sharp curves or special requirements the grid can be cut in sections</a:t>
            </a:r>
            <a:r>
              <a:rPr lang="de-DE" sz="2400"/>
              <a:t> </a:t>
            </a:r>
            <a:r>
              <a:rPr lang="de-DE" sz="24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30723" name="Picture 3" descr="PIC0002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5950" y="1500188"/>
            <a:ext cx="3384550" cy="2708275"/>
          </a:xfrm>
          <a:noFill/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00063" y="4357688"/>
            <a:ext cx="8137525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r>
              <a:rPr lang="de-DE" sz="500">
                <a:solidFill>
                  <a:srgbClr val="000000"/>
                </a:solidFill>
              </a:rPr>
              <a:t>	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/>
              <a:t>If there are still drapes or wrinkels, </a:t>
            </a:r>
            <a:r>
              <a:rPr lang="en-GB" sz="2400" b="1"/>
              <a:t>Bebit G Plus</a:t>
            </a:r>
            <a:r>
              <a:rPr lang="en-GB" sz="2400" b="1" baseline="40000">
                <a:sym typeface="Symbol" pitchFamily="18" charset="2"/>
              </a:rPr>
              <a:t> </a:t>
            </a:r>
            <a:r>
              <a:rPr lang="en-GB" sz="2400"/>
              <a:t>should be cut, layed flat, sprayed with some extra tack coat and overlapped in the work flow direction</a:t>
            </a:r>
            <a:r>
              <a:rPr lang="de-DE" sz="2400"/>
              <a:t> </a:t>
            </a:r>
          </a:p>
        </p:txBody>
      </p:sp>
      <p:sp>
        <p:nvSpPr>
          <p:cNvPr id="30725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5148263" y="928670"/>
            <a:ext cx="39243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The overlapping of long-</a:t>
            </a:r>
            <a:r>
              <a:rPr lang="en-GB" sz="2400" dirty="0" err="1"/>
              <a:t>itudinal</a:t>
            </a:r>
            <a:r>
              <a:rPr lang="en-GB" sz="2400" dirty="0"/>
              <a:t> and diagonal connections should be at least 10 </a:t>
            </a:r>
            <a:r>
              <a:rPr lang="en-GB" sz="2400" dirty="0" smtClean="0"/>
              <a:t>cm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de-DE" sz="2400" dirty="0" smtClean="0">
                <a:solidFill>
                  <a:srgbClr val="000000"/>
                </a:solidFill>
              </a:rPr>
              <a:t>The </a:t>
            </a:r>
            <a:r>
              <a:rPr lang="de-DE" sz="2400" dirty="0" err="1" smtClean="0">
                <a:solidFill>
                  <a:srgbClr val="000000"/>
                </a:solidFill>
              </a:rPr>
              <a:t>overlapping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area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has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to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be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filled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up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with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 err="1" smtClean="0">
                <a:solidFill>
                  <a:srgbClr val="000000"/>
                </a:solidFill>
              </a:rPr>
              <a:t>tackcoat</a:t>
            </a:r>
            <a:endParaRPr lang="de-DE" sz="2400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de-DE" sz="500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The overlapping should also be done in the work flow direction</a:t>
            </a:r>
            <a:endParaRPr lang="de-DE" sz="2400" dirty="0"/>
          </a:p>
        </p:txBody>
      </p:sp>
      <p:sp>
        <p:nvSpPr>
          <p:cNvPr id="31747" name="Rectangle 15"/>
          <p:cNvSpPr>
            <a:spLocks noChangeArrowheads="1"/>
          </p:cNvSpPr>
          <p:nvPr/>
        </p:nvSpPr>
        <p:spPr bwMode="auto">
          <a:xfrm>
            <a:off x="546100" y="4929198"/>
            <a:ext cx="788352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After installation of </a:t>
            </a:r>
            <a:r>
              <a:rPr lang="en-GB" sz="2400" b="1" dirty="0" err="1"/>
              <a:t>Bebit</a:t>
            </a:r>
            <a:r>
              <a:rPr lang="en-GB" sz="2400" b="1" dirty="0"/>
              <a:t> G Plus</a:t>
            </a:r>
            <a:r>
              <a:rPr lang="en-GB" sz="2400" b="1" baseline="40000" dirty="0">
                <a:sym typeface="Symbol" pitchFamily="18" charset="2"/>
              </a:rPr>
              <a:t> </a:t>
            </a:r>
            <a:r>
              <a:rPr lang="en-GB" sz="2400" dirty="0"/>
              <a:t>there shouldn’t be any traffic except the asphalt paver and its supplier trucks</a:t>
            </a:r>
            <a:endParaRPr lang="de-DE" sz="2400" dirty="0"/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  <p:pic>
        <p:nvPicPr>
          <p:cNvPr id="31750" name="Picture 2" descr="C:\Users\Stefan Bermüller\Desktop\CD BEBITAußendienst\Verlegung BEBIT Aschaffenburg\CIMG6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143000"/>
            <a:ext cx="4357688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28663" y="2813050"/>
            <a:ext cx="3459162" cy="973138"/>
            <a:chOff x="1317" y="2434"/>
            <a:chExt cx="2179" cy="613"/>
          </a:xfrm>
        </p:grpSpPr>
        <p:sp>
          <p:nvSpPr>
            <p:cNvPr id="31752" name="Line 5"/>
            <p:cNvSpPr>
              <a:spLocks noChangeShapeType="1"/>
            </p:cNvSpPr>
            <p:nvPr/>
          </p:nvSpPr>
          <p:spPr bwMode="auto">
            <a:xfrm>
              <a:off x="1321" y="2598"/>
              <a:ext cx="68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317" y="2434"/>
              <a:ext cx="2179" cy="613"/>
              <a:chOff x="1317" y="2434"/>
              <a:chExt cx="2179" cy="613"/>
            </a:xfrm>
          </p:grpSpPr>
          <p:sp>
            <p:nvSpPr>
              <p:cNvPr id="31754" name="Text Box 7"/>
              <p:cNvSpPr txBox="1">
                <a:spLocks noChangeArrowheads="1"/>
              </p:cNvSpPr>
              <p:nvPr/>
            </p:nvSpPr>
            <p:spPr bwMode="auto">
              <a:xfrm>
                <a:off x="1317" y="2434"/>
                <a:ext cx="891" cy="1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GB" sz="1200" b="1">
                    <a:solidFill>
                      <a:srgbClr val="FF0000"/>
                    </a:solidFill>
                  </a:rPr>
                  <a:t>work flow direction</a:t>
                </a:r>
                <a:endParaRPr lang="de-DE" sz="12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31755" name="Line 8"/>
              <p:cNvSpPr>
                <a:spLocks noChangeShapeType="1"/>
              </p:cNvSpPr>
              <p:nvPr/>
            </p:nvSpPr>
            <p:spPr bwMode="auto">
              <a:xfrm>
                <a:off x="1870" y="2659"/>
                <a:ext cx="92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56" name="Line 9"/>
              <p:cNvSpPr>
                <a:spLocks noChangeShapeType="1"/>
              </p:cNvSpPr>
              <p:nvPr/>
            </p:nvSpPr>
            <p:spPr bwMode="auto">
              <a:xfrm>
                <a:off x="2703" y="2740"/>
                <a:ext cx="79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57" name="Line 10"/>
              <p:cNvSpPr>
                <a:spLocks noChangeShapeType="1"/>
              </p:cNvSpPr>
              <p:nvPr/>
            </p:nvSpPr>
            <p:spPr bwMode="auto">
              <a:xfrm>
                <a:off x="1736" y="2703"/>
                <a:ext cx="0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58" name="Line 11"/>
              <p:cNvSpPr>
                <a:spLocks noChangeShapeType="1"/>
              </p:cNvSpPr>
              <p:nvPr/>
            </p:nvSpPr>
            <p:spPr bwMode="auto">
              <a:xfrm>
                <a:off x="2147" y="2703"/>
                <a:ext cx="0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59" name="Text Box 12"/>
              <p:cNvSpPr txBox="1">
                <a:spLocks noChangeArrowheads="1"/>
              </p:cNvSpPr>
              <p:nvPr/>
            </p:nvSpPr>
            <p:spPr bwMode="auto">
              <a:xfrm>
                <a:off x="1623" y="2903"/>
                <a:ext cx="648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GB" altLang="zh-CN" sz="1200" b="1">
                    <a:solidFill>
                      <a:srgbClr val="FF0000"/>
                    </a:solidFill>
                    <a:ea typeface="SimSun" pitchFamily="2" charset="-122"/>
                  </a:rPr>
                  <a:t>10 cm</a:t>
                </a:r>
                <a:endParaRPr lang="en-GB" b="1">
                  <a:solidFill>
                    <a:srgbClr val="FF0000"/>
                  </a:solidFill>
                  <a:ea typeface="SimSun" pitchFamily="2" charset="-122"/>
                </a:endParaRPr>
              </a:p>
            </p:txBody>
          </p:sp>
          <p:sp>
            <p:nvSpPr>
              <p:cNvPr id="31760" name="Line 13"/>
              <p:cNvSpPr>
                <a:spLocks noChangeShapeType="1"/>
              </p:cNvSpPr>
              <p:nvPr/>
            </p:nvSpPr>
            <p:spPr bwMode="auto">
              <a:xfrm>
                <a:off x="1739" y="2775"/>
                <a:ext cx="40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61" name="Text Box 14"/>
              <p:cNvSpPr txBox="1">
                <a:spLocks noChangeArrowheads="1"/>
              </p:cNvSpPr>
              <p:nvPr/>
            </p:nvSpPr>
            <p:spPr bwMode="auto">
              <a:xfrm>
                <a:off x="2167" y="2508"/>
                <a:ext cx="648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n-GB" sz="1200" b="1">
                    <a:solidFill>
                      <a:srgbClr val="FF0000"/>
                    </a:solidFill>
                  </a:rPr>
                  <a:t>overlapping</a:t>
                </a:r>
                <a:endParaRPr lang="de-DE" sz="1200" b="1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IC0004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357313"/>
            <a:ext cx="3311525" cy="2663825"/>
          </a:xfr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143375" y="1500188"/>
            <a:ext cx="42481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 smtClean="0"/>
              <a:t>The </a:t>
            </a:r>
            <a:r>
              <a:rPr lang="en-GB" sz="2400" dirty="0" err="1" smtClean="0"/>
              <a:t>tackcoat</a:t>
            </a:r>
            <a:r>
              <a:rPr lang="en-GB" sz="2400" dirty="0" smtClean="0"/>
              <a:t> has to be dry completely before the paver is installing the new asphalt layer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 smtClean="0"/>
              <a:t>It </a:t>
            </a:r>
            <a:r>
              <a:rPr lang="en-GB" sz="2400" dirty="0"/>
              <a:t>is important that road work vehicles minimise hard breaking and turning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en-GB" sz="3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Hard truck stops and sharp turns can damage the grid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</a:pPr>
            <a:endParaRPr lang="en-GB" sz="300" dirty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 dirty="0"/>
              <a:t>The asphalt should have </a:t>
            </a:r>
            <a:r>
              <a:rPr lang="en-GB" sz="2400" dirty="0" smtClean="0"/>
              <a:t>a thickness of at least 5 cm on top of BEBIT G Plus</a:t>
            </a:r>
            <a:endParaRPr lang="de-DE" sz="2400" dirty="0"/>
          </a:p>
        </p:txBody>
      </p:sp>
      <p:sp>
        <p:nvSpPr>
          <p:cNvPr id="32773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P10206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1595438"/>
            <a:ext cx="3770312" cy="2827337"/>
          </a:xfrm>
          <a:noFill/>
        </p:spPr>
      </p:pic>
      <p:pic>
        <p:nvPicPr>
          <p:cNvPr id="33795" name="Picture 2" descr="P102064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49763" y="1566863"/>
            <a:ext cx="3816350" cy="2862262"/>
          </a:xfrm>
          <a:noFill/>
        </p:spPr>
      </p:pic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428625" y="4714875"/>
            <a:ext cx="792162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sz="2400"/>
              <a:t>Easy to cut with a saw or a knife</a:t>
            </a:r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0" y="6237288"/>
            <a:ext cx="9144000" cy="398462"/>
          </a:xfrm>
          <a:prstGeom prst="rect">
            <a:avLst/>
          </a:prstGeom>
          <a:solidFill>
            <a:srgbClr val="A3D5A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de-DE" sz="1600">
                <a:solidFill>
                  <a:schemeClr val="tx2"/>
                </a:solidFill>
              </a:rPr>
              <a:t>GEOSYNTHETICS – ASPHALT REINFORCEMENT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68313" y="6921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de-DE" sz="2400" b="1"/>
              <a:t>BEBIT – BEBIT G Plus installation</a:t>
            </a:r>
          </a:p>
        </p:txBody>
      </p:sp>
    </p:spTree>
  </p:cSld>
  <p:clrMapOvr>
    <a:masterClrMapping/>
  </p:clrMapOvr>
  <p:transition advTm="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431</Words>
  <Application>Microsoft Office PowerPoint</Application>
  <PresentationFormat>Presentación en pantalla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Larissa-Design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Stefan Bermüller</dc:creator>
  <cp:lastModifiedBy>Carlos Ferrero Cortés</cp:lastModifiedBy>
  <cp:revision>3</cp:revision>
  <dcterms:created xsi:type="dcterms:W3CDTF">2010-04-07T08:17:08Z</dcterms:created>
  <dcterms:modified xsi:type="dcterms:W3CDTF">2012-10-09T16:55:24Z</dcterms:modified>
</cp:coreProperties>
</file>